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autoCompressPictures="0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351" r:id="rId4"/>
    <p:sldId id="352" r:id="rId5"/>
    <p:sldId id="353" r:id="rId6"/>
    <p:sldId id="354" r:id="rId7"/>
    <p:sldId id="355" r:id="rId8"/>
    <p:sldId id="357" r:id="rId9"/>
    <p:sldId id="359" r:id="rId10"/>
    <p:sldId id="3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C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AC7C2-F9B4-40E4-920F-85814B647DE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21A09-DA58-4FD3-A231-7FDB408F2FDC}">
      <dgm:prSet phldrT="[Text]"/>
      <dgm:spPr/>
      <dgm:t>
        <a:bodyPr/>
        <a:lstStyle/>
        <a:p>
          <a:r>
            <a:rPr lang="en-US" dirty="0"/>
            <a:t>Travel Demand Model</a:t>
          </a:r>
        </a:p>
      </dgm:t>
    </dgm:pt>
    <dgm:pt modelId="{C4943740-05C1-4A5D-87B2-F1B8C92106AD}" type="parTrans" cxnId="{7DC49CCB-15DC-4783-A543-9B849550826A}">
      <dgm:prSet/>
      <dgm:spPr/>
      <dgm:t>
        <a:bodyPr/>
        <a:lstStyle/>
        <a:p>
          <a:endParaRPr lang="en-US"/>
        </a:p>
      </dgm:t>
    </dgm:pt>
    <dgm:pt modelId="{F100A32A-5475-4C8A-B554-5CEBEBABBD91}" type="sibTrans" cxnId="{7DC49CCB-15DC-4783-A543-9B849550826A}">
      <dgm:prSet/>
      <dgm:spPr>
        <a:ln w="25400"/>
      </dgm:spPr>
      <dgm:t>
        <a:bodyPr/>
        <a:lstStyle/>
        <a:p>
          <a:endParaRPr lang="en-US"/>
        </a:p>
      </dgm:t>
    </dgm:pt>
    <dgm:pt modelId="{6C13450D-5B97-4B53-B9B2-80A036A68065}">
      <dgm:prSet phldrT="[Text]"/>
      <dgm:spPr/>
      <dgm:t>
        <a:bodyPr/>
        <a:lstStyle/>
        <a:p>
          <a:r>
            <a:rPr lang="en-US" dirty="0"/>
            <a:t>Java: convert network and trip tables</a:t>
          </a:r>
        </a:p>
      </dgm:t>
    </dgm:pt>
    <dgm:pt modelId="{84E4496E-4221-46FF-A66C-CCF628D2166B}" type="parTrans" cxnId="{BA8CC5E1-4420-44AF-AFCB-BB9301238EC5}">
      <dgm:prSet/>
      <dgm:spPr/>
      <dgm:t>
        <a:bodyPr/>
        <a:lstStyle/>
        <a:p>
          <a:endParaRPr lang="en-US"/>
        </a:p>
      </dgm:t>
    </dgm:pt>
    <dgm:pt modelId="{3556663F-5AAE-449B-8931-519C0A94635D}" type="sibTrans" cxnId="{BA8CC5E1-4420-44AF-AFCB-BB9301238EC5}">
      <dgm:prSet/>
      <dgm:spPr>
        <a:ln w="25400"/>
      </dgm:spPr>
      <dgm:t>
        <a:bodyPr/>
        <a:lstStyle/>
        <a:p>
          <a:endParaRPr lang="en-US"/>
        </a:p>
      </dgm:t>
    </dgm:pt>
    <dgm:pt modelId="{A7449A3C-6B6A-4ECF-9BCE-C399C9300D7C}">
      <dgm:prSet phldrT="[Text]"/>
      <dgm:spPr/>
      <dgm:t>
        <a:bodyPr/>
        <a:lstStyle/>
        <a:p>
          <a:r>
            <a:rPr lang="en-US" dirty="0"/>
            <a:t>DTALite</a:t>
          </a:r>
        </a:p>
      </dgm:t>
    </dgm:pt>
    <dgm:pt modelId="{FD1A5E90-381A-4F86-8F9B-AC32D1BC9295}" type="parTrans" cxnId="{227B64B9-6BCE-4FCF-9161-C052BA19C0F0}">
      <dgm:prSet/>
      <dgm:spPr/>
      <dgm:t>
        <a:bodyPr/>
        <a:lstStyle/>
        <a:p>
          <a:endParaRPr lang="en-US"/>
        </a:p>
      </dgm:t>
    </dgm:pt>
    <dgm:pt modelId="{75371B17-6FF6-4622-BF2B-008977770F8B}" type="sibTrans" cxnId="{227B64B9-6BCE-4FCF-9161-C052BA19C0F0}">
      <dgm:prSet/>
      <dgm:spPr>
        <a:ln w="25400"/>
      </dgm:spPr>
      <dgm:t>
        <a:bodyPr/>
        <a:lstStyle/>
        <a:p>
          <a:endParaRPr lang="en-US"/>
        </a:p>
      </dgm:t>
    </dgm:pt>
    <dgm:pt modelId="{F244961D-A699-4962-81D8-181F833CDA7D}">
      <dgm:prSet phldrT="[Text]"/>
      <dgm:spPr/>
      <dgm:t>
        <a:bodyPr/>
        <a:lstStyle/>
        <a:p>
          <a:r>
            <a:rPr lang="en-US" dirty="0"/>
            <a:t>Java: convert volumes and travel times</a:t>
          </a:r>
        </a:p>
      </dgm:t>
    </dgm:pt>
    <dgm:pt modelId="{551815D3-B12E-4C28-BCAC-58A1C26C12CC}" type="parTrans" cxnId="{179212E4-7518-4FCE-9EB9-9D391727B9BB}">
      <dgm:prSet/>
      <dgm:spPr/>
      <dgm:t>
        <a:bodyPr/>
        <a:lstStyle/>
        <a:p>
          <a:endParaRPr lang="en-US"/>
        </a:p>
      </dgm:t>
    </dgm:pt>
    <dgm:pt modelId="{C0C14CFC-2C68-443A-ADD8-F311DD270F3D}" type="sibTrans" cxnId="{179212E4-7518-4FCE-9EB9-9D391727B9BB}">
      <dgm:prSet/>
      <dgm:spPr>
        <a:ln w="25400"/>
      </dgm:spPr>
      <dgm:t>
        <a:bodyPr/>
        <a:lstStyle/>
        <a:p>
          <a:endParaRPr lang="en-US"/>
        </a:p>
      </dgm:t>
    </dgm:pt>
    <dgm:pt modelId="{6EF33D92-B154-48E3-8A0A-A2B0D7247F8E}" type="pres">
      <dgm:prSet presAssocID="{EC8AC7C2-F9B4-40E4-920F-85814B647DE5}" presName="cycle" presStyleCnt="0">
        <dgm:presLayoutVars>
          <dgm:dir/>
          <dgm:resizeHandles val="exact"/>
        </dgm:presLayoutVars>
      </dgm:prSet>
      <dgm:spPr/>
    </dgm:pt>
    <dgm:pt modelId="{253BDD98-EA3D-4587-9EA0-0E245D282666}" type="pres">
      <dgm:prSet presAssocID="{7B921A09-DA58-4FD3-A231-7FDB408F2FDC}" presName="node" presStyleLbl="node1" presStyleIdx="0" presStyleCnt="4">
        <dgm:presLayoutVars>
          <dgm:bulletEnabled val="1"/>
        </dgm:presLayoutVars>
      </dgm:prSet>
      <dgm:spPr/>
    </dgm:pt>
    <dgm:pt modelId="{83EA75F8-832F-4716-9BBB-44AE41442535}" type="pres">
      <dgm:prSet presAssocID="{7B921A09-DA58-4FD3-A231-7FDB408F2FDC}" presName="spNode" presStyleCnt="0"/>
      <dgm:spPr/>
    </dgm:pt>
    <dgm:pt modelId="{09E291DA-AF9C-40C7-8F0E-1254BA2A90B0}" type="pres">
      <dgm:prSet presAssocID="{F100A32A-5475-4C8A-B554-5CEBEBABBD91}" presName="sibTrans" presStyleLbl="sibTrans1D1" presStyleIdx="0" presStyleCnt="4"/>
      <dgm:spPr/>
    </dgm:pt>
    <dgm:pt modelId="{5F149906-8B4E-4A37-8CF5-6B836653BBFF}" type="pres">
      <dgm:prSet presAssocID="{6C13450D-5B97-4B53-B9B2-80A036A68065}" presName="node" presStyleLbl="node1" presStyleIdx="1" presStyleCnt="4">
        <dgm:presLayoutVars>
          <dgm:bulletEnabled val="1"/>
        </dgm:presLayoutVars>
      </dgm:prSet>
      <dgm:spPr/>
    </dgm:pt>
    <dgm:pt modelId="{8DE112F1-3304-4E13-B595-7342FE7DE9E4}" type="pres">
      <dgm:prSet presAssocID="{6C13450D-5B97-4B53-B9B2-80A036A68065}" presName="spNode" presStyleCnt="0"/>
      <dgm:spPr/>
    </dgm:pt>
    <dgm:pt modelId="{2B059E51-49C5-47A8-AB56-EA56E7D3D5C9}" type="pres">
      <dgm:prSet presAssocID="{3556663F-5AAE-449B-8931-519C0A94635D}" presName="sibTrans" presStyleLbl="sibTrans1D1" presStyleIdx="1" presStyleCnt="4"/>
      <dgm:spPr/>
    </dgm:pt>
    <dgm:pt modelId="{405EB1EE-2B9C-4142-8F9A-2717E39CBC6E}" type="pres">
      <dgm:prSet presAssocID="{A7449A3C-6B6A-4ECF-9BCE-C399C9300D7C}" presName="node" presStyleLbl="node1" presStyleIdx="2" presStyleCnt="4">
        <dgm:presLayoutVars>
          <dgm:bulletEnabled val="1"/>
        </dgm:presLayoutVars>
      </dgm:prSet>
      <dgm:spPr/>
    </dgm:pt>
    <dgm:pt modelId="{DD6CF115-DCCB-45D0-BF74-67AAC1D28136}" type="pres">
      <dgm:prSet presAssocID="{A7449A3C-6B6A-4ECF-9BCE-C399C9300D7C}" presName="spNode" presStyleCnt="0"/>
      <dgm:spPr/>
    </dgm:pt>
    <dgm:pt modelId="{50ED30CB-2F6D-47F4-8AD5-3C97CEFE7215}" type="pres">
      <dgm:prSet presAssocID="{75371B17-6FF6-4622-BF2B-008977770F8B}" presName="sibTrans" presStyleLbl="sibTrans1D1" presStyleIdx="2" presStyleCnt="4"/>
      <dgm:spPr/>
    </dgm:pt>
    <dgm:pt modelId="{4921DC73-1AA3-4ACC-BAE6-D84FD0E73B0E}" type="pres">
      <dgm:prSet presAssocID="{F244961D-A699-4962-81D8-181F833CDA7D}" presName="node" presStyleLbl="node1" presStyleIdx="3" presStyleCnt="4">
        <dgm:presLayoutVars>
          <dgm:bulletEnabled val="1"/>
        </dgm:presLayoutVars>
      </dgm:prSet>
      <dgm:spPr/>
    </dgm:pt>
    <dgm:pt modelId="{70D8E1C8-03E9-44DC-8FE6-7FA480068544}" type="pres">
      <dgm:prSet presAssocID="{F244961D-A699-4962-81D8-181F833CDA7D}" presName="spNode" presStyleCnt="0"/>
      <dgm:spPr/>
    </dgm:pt>
    <dgm:pt modelId="{6181EC88-D0C3-4174-9270-48A60504D894}" type="pres">
      <dgm:prSet presAssocID="{C0C14CFC-2C68-443A-ADD8-F311DD270F3D}" presName="sibTrans" presStyleLbl="sibTrans1D1" presStyleIdx="3" presStyleCnt="4"/>
      <dgm:spPr/>
    </dgm:pt>
  </dgm:ptLst>
  <dgm:cxnLst>
    <dgm:cxn modelId="{A0454828-ACF7-4378-9975-F09165139B7E}" type="presOf" srcId="{EC8AC7C2-F9B4-40E4-920F-85814B647DE5}" destId="{6EF33D92-B154-48E3-8A0A-A2B0D7247F8E}" srcOrd="0" destOrd="0" presId="urn:microsoft.com/office/officeart/2005/8/layout/cycle5"/>
    <dgm:cxn modelId="{4FC19332-678E-4F2A-9940-3838852B800F}" type="presOf" srcId="{A7449A3C-6B6A-4ECF-9BCE-C399C9300D7C}" destId="{405EB1EE-2B9C-4142-8F9A-2717E39CBC6E}" srcOrd="0" destOrd="0" presId="urn:microsoft.com/office/officeart/2005/8/layout/cycle5"/>
    <dgm:cxn modelId="{DA9EEF5B-616D-4CE3-A76F-7B0964ABC92C}" type="presOf" srcId="{6C13450D-5B97-4B53-B9B2-80A036A68065}" destId="{5F149906-8B4E-4A37-8CF5-6B836653BBFF}" srcOrd="0" destOrd="0" presId="urn:microsoft.com/office/officeart/2005/8/layout/cycle5"/>
    <dgm:cxn modelId="{6EE6E575-C812-44C3-90AE-8E52D8245484}" type="presOf" srcId="{75371B17-6FF6-4622-BF2B-008977770F8B}" destId="{50ED30CB-2F6D-47F4-8AD5-3C97CEFE7215}" srcOrd="0" destOrd="0" presId="urn:microsoft.com/office/officeart/2005/8/layout/cycle5"/>
    <dgm:cxn modelId="{EE94EF7F-26C5-44FA-8E6C-A09A914FFD61}" type="presOf" srcId="{7B921A09-DA58-4FD3-A231-7FDB408F2FDC}" destId="{253BDD98-EA3D-4587-9EA0-0E245D282666}" srcOrd="0" destOrd="0" presId="urn:microsoft.com/office/officeart/2005/8/layout/cycle5"/>
    <dgm:cxn modelId="{B83B8C81-8A81-471F-8177-6E7125B9E0D3}" type="presOf" srcId="{C0C14CFC-2C68-443A-ADD8-F311DD270F3D}" destId="{6181EC88-D0C3-4174-9270-48A60504D894}" srcOrd="0" destOrd="0" presId="urn:microsoft.com/office/officeart/2005/8/layout/cycle5"/>
    <dgm:cxn modelId="{B7B54E87-5C15-4879-9F2D-69F565981A5E}" type="presOf" srcId="{F100A32A-5475-4C8A-B554-5CEBEBABBD91}" destId="{09E291DA-AF9C-40C7-8F0E-1254BA2A90B0}" srcOrd="0" destOrd="0" presId="urn:microsoft.com/office/officeart/2005/8/layout/cycle5"/>
    <dgm:cxn modelId="{227B64B9-6BCE-4FCF-9161-C052BA19C0F0}" srcId="{EC8AC7C2-F9B4-40E4-920F-85814B647DE5}" destId="{A7449A3C-6B6A-4ECF-9BCE-C399C9300D7C}" srcOrd="2" destOrd="0" parTransId="{FD1A5E90-381A-4F86-8F9B-AC32D1BC9295}" sibTransId="{75371B17-6FF6-4622-BF2B-008977770F8B}"/>
    <dgm:cxn modelId="{7DC49CCB-15DC-4783-A543-9B849550826A}" srcId="{EC8AC7C2-F9B4-40E4-920F-85814B647DE5}" destId="{7B921A09-DA58-4FD3-A231-7FDB408F2FDC}" srcOrd="0" destOrd="0" parTransId="{C4943740-05C1-4A5D-87B2-F1B8C92106AD}" sibTransId="{F100A32A-5475-4C8A-B554-5CEBEBABBD91}"/>
    <dgm:cxn modelId="{BA8CC5E1-4420-44AF-AFCB-BB9301238EC5}" srcId="{EC8AC7C2-F9B4-40E4-920F-85814B647DE5}" destId="{6C13450D-5B97-4B53-B9B2-80A036A68065}" srcOrd="1" destOrd="0" parTransId="{84E4496E-4221-46FF-A66C-CCF628D2166B}" sibTransId="{3556663F-5AAE-449B-8931-519C0A94635D}"/>
    <dgm:cxn modelId="{179212E4-7518-4FCE-9EB9-9D391727B9BB}" srcId="{EC8AC7C2-F9B4-40E4-920F-85814B647DE5}" destId="{F244961D-A699-4962-81D8-181F833CDA7D}" srcOrd="3" destOrd="0" parTransId="{551815D3-B12E-4C28-BCAC-58A1C26C12CC}" sibTransId="{C0C14CFC-2C68-443A-ADD8-F311DD270F3D}"/>
    <dgm:cxn modelId="{6E2AA8F0-F3FE-45A3-9ADE-4E5A45365CBE}" type="presOf" srcId="{3556663F-5AAE-449B-8931-519C0A94635D}" destId="{2B059E51-49C5-47A8-AB56-EA56E7D3D5C9}" srcOrd="0" destOrd="0" presId="urn:microsoft.com/office/officeart/2005/8/layout/cycle5"/>
    <dgm:cxn modelId="{E83E73F7-FD7B-4BAD-9356-1499AE0C37CE}" type="presOf" srcId="{F244961D-A699-4962-81D8-181F833CDA7D}" destId="{4921DC73-1AA3-4ACC-BAE6-D84FD0E73B0E}" srcOrd="0" destOrd="0" presId="urn:microsoft.com/office/officeart/2005/8/layout/cycle5"/>
    <dgm:cxn modelId="{18A9FF01-2B3F-431C-8434-3C93F180BB94}" type="presParOf" srcId="{6EF33D92-B154-48E3-8A0A-A2B0D7247F8E}" destId="{253BDD98-EA3D-4587-9EA0-0E245D282666}" srcOrd="0" destOrd="0" presId="urn:microsoft.com/office/officeart/2005/8/layout/cycle5"/>
    <dgm:cxn modelId="{91F2C68B-D78E-42EB-9466-A329F86B4D57}" type="presParOf" srcId="{6EF33D92-B154-48E3-8A0A-A2B0D7247F8E}" destId="{83EA75F8-832F-4716-9BBB-44AE41442535}" srcOrd="1" destOrd="0" presId="urn:microsoft.com/office/officeart/2005/8/layout/cycle5"/>
    <dgm:cxn modelId="{1DA4A2C6-824D-4586-8ADB-61A8C2285DEB}" type="presParOf" srcId="{6EF33D92-B154-48E3-8A0A-A2B0D7247F8E}" destId="{09E291DA-AF9C-40C7-8F0E-1254BA2A90B0}" srcOrd="2" destOrd="0" presId="urn:microsoft.com/office/officeart/2005/8/layout/cycle5"/>
    <dgm:cxn modelId="{A80E3315-3448-4926-94DE-495406063EE1}" type="presParOf" srcId="{6EF33D92-B154-48E3-8A0A-A2B0D7247F8E}" destId="{5F149906-8B4E-4A37-8CF5-6B836653BBFF}" srcOrd="3" destOrd="0" presId="urn:microsoft.com/office/officeart/2005/8/layout/cycle5"/>
    <dgm:cxn modelId="{D0B55592-16A7-4001-B7CA-D263E5D0E534}" type="presParOf" srcId="{6EF33D92-B154-48E3-8A0A-A2B0D7247F8E}" destId="{8DE112F1-3304-4E13-B595-7342FE7DE9E4}" srcOrd="4" destOrd="0" presId="urn:microsoft.com/office/officeart/2005/8/layout/cycle5"/>
    <dgm:cxn modelId="{A77BA8F5-0D3C-473E-A8CD-B55E835434FE}" type="presParOf" srcId="{6EF33D92-B154-48E3-8A0A-A2B0D7247F8E}" destId="{2B059E51-49C5-47A8-AB56-EA56E7D3D5C9}" srcOrd="5" destOrd="0" presId="urn:microsoft.com/office/officeart/2005/8/layout/cycle5"/>
    <dgm:cxn modelId="{AAA5D0EA-E02F-4F00-9465-6AB6FF2B7E1B}" type="presParOf" srcId="{6EF33D92-B154-48E3-8A0A-A2B0D7247F8E}" destId="{405EB1EE-2B9C-4142-8F9A-2717E39CBC6E}" srcOrd="6" destOrd="0" presId="urn:microsoft.com/office/officeart/2005/8/layout/cycle5"/>
    <dgm:cxn modelId="{C0468E61-F820-439A-8136-9AB7CB88ABC4}" type="presParOf" srcId="{6EF33D92-B154-48E3-8A0A-A2B0D7247F8E}" destId="{DD6CF115-DCCB-45D0-BF74-67AAC1D28136}" srcOrd="7" destOrd="0" presId="urn:microsoft.com/office/officeart/2005/8/layout/cycle5"/>
    <dgm:cxn modelId="{DE69C18A-3564-45A6-82FE-B916138D8FFC}" type="presParOf" srcId="{6EF33D92-B154-48E3-8A0A-A2B0D7247F8E}" destId="{50ED30CB-2F6D-47F4-8AD5-3C97CEFE7215}" srcOrd="8" destOrd="0" presId="urn:microsoft.com/office/officeart/2005/8/layout/cycle5"/>
    <dgm:cxn modelId="{23F77701-53AD-420B-8BA1-EEC38A784119}" type="presParOf" srcId="{6EF33D92-B154-48E3-8A0A-A2B0D7247F8E}" destId="{4921DC73-1AA3-4ACC-BAE6-D84FD0E73B0E}" srcOrd="9" destOrd="0" presId="urn:microsoft.com/office/officeart/2005/8/layout/cycle5"/>
    <dgm:cxn modelId="{A2C64997-86E5-4B85-9BC4-7842D6948341}" type="presParOf" srcId="{6EF33D92-B154-48E3-8A0A-A2B0D7247F8E}" destId="{70D8E1C8-03E9-44DC-8FE6-7FA480068544}" srcOrd="10" destOrd="0" presId="urn:microsoft.com/office/officeart/2005/8/layout/cycle5"/>
    <dgm:cxn modelId="{54C27FA8-D439-476D-BFE8-E2DA7992BD60}" type="presParOf" srcId="{6EF33D92-B154-48E3-8A0A-A2B0D7247F8E}" destId="{6181EC88-D0C3-4174-9270-48A60504D89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BDD98-EA3D-4587-9EA0-0E245D282666}">
      <dsp:nvSpPr>
        <dsp:cNvPr id="0" name=""/>
        <dsp:cNvSpPr/>
      </dsp:nvSpPr>
      <dsp:spPr>
        <a:xfrm>
          <a:off x="2067963" y="556"/>
          <a:ext cx="1488494" cy="967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Travel Demand Model</a:t>
          </a:r>
        </a:p>
      </dsp:txBody>
      <dsp:txXfrm>
        <a:off x="2115193" y="47786"/>
        <a:ext cx="1394034" cy="873061"/>
      </dsp:txXfrm>
    </dsp:sp>
    <dsp:sp modelId="{09E291DA-AF9C-40C7-8F0E-1254BA2A90B0}">
      <dsp:nvSpPr>
        <dsp:cNvPr id="0" name=""/>
        <dsp:cNvSpPr/>
      </dsp:nvSpPr>
      <dsp:spPr>
        <a:xfrm>
          <a:off x="1214464" y="484317"/>
          <a:ext cx="3195492" cy="3195492"/>
        </a:xfrm>
        <a:custGeom>
          <a:avLst/>
          <a:gdLst/>
          <a:ahLst/>
          <a:cxnLst/>
          <a:rect l="0" t="0" r="0" b="0"/>
          <a:pathLst>
            <a:path>
              <a:moveTo>
                <a:pt x="2547260" y="312749"/>
              </a:moveTo>
              <a:arcTo wR="1597746" hR="1597746" stAng="18387694" swAng="1632906"/>
            </a:path>
          </a:pathLst>
        </a:custGeom>
        <a:noFill/>
        <a:ln w="25400" cap="rnd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49906-8B4E-4A37-8CF5-6B836653BBFF}">
      <dsp:nvSpPr>
        <dsp:cNvPr id="0" name=""/>
        <dsp:cNvSpPr/>
      </dsp:nvSpPr>
      <dsp:spPr>
        <a:xfrm>
          <a:off x="3665710" y="1598303"/>
          <a:ext cx="1488494" cy="967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Java: convert network and trip tables</a:t>
          </a:r>
        </a:p>
      </dsp:txBody>
      <dsp:txXfrm>
        <a:off x="3712940" y="1645533"/>
        <a:ext cx="1394034" cy="873061"/>
      </dsp:txXfrm>
    </dsp:sp>
    <dsp:sp modelId="{2B059E51-49C5-47A8-AB56-EA56E7D3D5C9}">
      <dsp:nvSpPr>
        <dsp:cNvPr id="0" name=""/>
        <dsp:cNvSpPr/>
      </dsp:nvSpPr>
      <dsp:spPr>
        <a:xfrm>
          <a:off x="1214464" y="484317"/>
          <a:ext cx="3195492" cy="3195492"/>
        </a:xfrm>
        <a:custGeom>
          <a:avLst/>
          <a:gdLst/>
          <a:ahLst/>
          <a:cxnLst/>
          <a:rect l="0" t="0" r="0" b="0"/>
          <a:pathLst>
            <a:path>
              <a:moveTo>
                <a:pt x="3029815" y="2306245"/>
              </a:moveTo>
              <a:arcTo wR="1597746" hR="1597746" stAng="1579400" swAng="1632906"/>
            </a:path>
          </a:pathLst>
        </a:custGeom>
        <a:noFill/>
        <a:ln w="25400" cap="rnd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EB1EE-2B9C-4142-8F9A-2717E39CBC6E}">
      <dsp:nvSpPr>
        <dsp:cNvPr id="0" name=""/>
        <dsp:cNvSpPr/>
      </dsp:nvSpPr>
      <dsp:spPr>
        <a:xfrm>
          <a:off x="2067963" y="3196049"/>
          <a:ext cx="1488494" cy="967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DTALite</a:t>
          </a:r>
        </a:p>
      </dsp:txBody>
      <dsp:txXfrm>
        <a:off x="2115193" y="3243279"/>
        <a:ext cx="1394034" cy="873061"/>
      </dsp:txXfrm>
    </dsp:sp>
    <dsp:sp modelId="{50ED30CB-2F6D-47F4-8AD5-3C97CEFE7215}">
      <dsp:nvSpPr>
        <dsp:cNvPr id="0" name=""/>
        <dsp:cNvSpPr/>
      </dsp:nvSpPr>
      <dsp:spPr>
        <a:xfrm>
          <a:off x="1214464" y="484317"/>
          <a:ext cx="3195492" cy="3195492"/>
        </a:xfrm>
        <a:custGeom>
          <a:avLst/>
          <a:gdLst/>
          <a:ahLst/>
          <a:cxnLst/>
          <a:rect l="0" t="0" r="0" b="0"/>
          <a:pathLst>
            <a:path>
              <a:moveTo>
                <a:pt x="648232" y="2882742"/>
              </a:moveTo>
              <a:arcTo wR="1597746" hR="1597746" stAng="7587694" swAng="1632906"/>
            </a:path>
          </a:pathLst>
        </a:custGeom>
        <a:noFill/>
        <a:ln w="25400" cap="rnd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1DC73-1AA3-4ACC-BAE6-D84FD0E73B0E}">
      <dsp:nvSpPr>
        <dsp:cNvPr id="0" name=""/>
        <dsp:cNvSpPr/>
      </dsp:nvSpPr>
      <dsp:spPr>
        <a:xfrm>
          <a:off x="470217" y="1598303"/>
          <a:ext cx="1488494" cy="967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Java: convert volumes and travel times</a:t>
          </a:r>
        </a:p>
      </dsp:txBody>
      <dsp:txXfrm>
        <a:off x="517447" y="1645533"/>
        <a:ext cx="1394034" cy="873061"/>
      </dsp:txXfrm>
    </dsp:sp>
    <dsp:sp modelId="{6181EC88-D0C3-4174-9270-48A60504D894}">
      <dsp:nvSpPr>
        <dsp:cNvPr id="0" name=""/>
        <dsp:cNvSpPr/>
      </dsp:nvSpPr>
      <dsp:spPr>
        <a:xfrm>
          <a:off x="1214464" y="484317"/>
          <a:ext cx="3195492" cy="3195492"/>
        </a:xfrm>
        <a:custGeom>
          <a:avLst/>
          <a:gdLst/>
          <a:ahLst/>
          <a:cxnLst/>
          <a:rect l="0" t="0" r="0" b="0"/>
          <a:pathLst>
            <a:path>
              <a:moveTo>
                <a:pt x="165676" y="889247"/>
              </a:moveTo>
              <a:arcTo wR="1597746" hR="1597746" stAng="12379400" swAng="1632906"/>
            </a:path>
          </a:pathLst>
        </a:custGeom>
        <a:noFill/>
        <a:ln w="25400" cap="rnd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00A46-535D-4BB2-BE75-D4A0618F7E7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04313-841A-4E13-B027-0B5EDF623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04313-841A-4E13-B027-0B5EDF623F1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3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04313-841A-4E13-B027-0B5EDF623F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1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39863BD-528C-41E7-97D9-9C63BD10416D}" type="datetime1">
              <a:rPr lang="en-US" smtClean="0"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More Accurate Peak Assignments Using Regional DTA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64C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E8D3-AC78-49E1-B844-18CA7D7516FC}" type="datetime1">
              <a:rPr lang="en-US" smtClean="0"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More Accurate Peak Assignments Using Regional DTA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BBD-5134-498A-B707-BAB35A7D06F5}" type="datetime1">
              <a:rPr lang="en-US" smtClean="0"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More Accurate Peak Assignments Using Regional DTA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431-A5D3-4D2D-AC54-B87189373FAF}" type="datetime1">
              <a:rPr lang="en-US" smtClean="0"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More Accurate Peak Assignments Using Regional DTA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5E97-BB61-4167-AC2F-AE53FD64E1B8}" type="datetime1">
              <a:rPr lang="en-US" smtClean="0"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More Accurate Peak Assignments Using Regional DTA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E5AC-ACB0-477E-9A62-86A1BABC2AC4}" type="datetime1">
              <a:rPr lang="en-US" smtClean="0"/>
              <a:t>6/2/2019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More Accurate Peak Assignments Using Regional DTA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69DE-1F93-44EB-9F14-7820183F73E2}" type="datetime1">
              <a:rPr lang="en-US" smtClean="0"/>
              <a:t>6/2/2019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More Accurate Peak Assignments Using Regional DTA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A6BC-3A1E-455B-AA29-55E16D4E333C}" type="datetime1">
              <a:rPr lang="en-US" smtClean="0"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More Accurate Peak Assignments Using Regional DTA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B0EA-CCE2-4B6B-9C9A-35A0B7AD5AE7}" type="datetime1">
              <a:rPr lang="en-US" smtClean="0"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More Accurate Peak Assignments Using Regional DTA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4CC39"/>
              </a:buClr>
              <a:defRPr/>
            </a:lvl1pPr>
            <a:lvl2pPr>
              <a:buClr>
                <a:srgbClr val="64CC39"/>
              </a:buClr>
              <a:defRPr/>
            </a:lvl2pPr>
            <a:lvl3pPr>
              <a:buClr>
                <a:srgbClr val="64CC39"/>
              </a:buClr>
              <a:defRPr/>
            </a:lvl3pPr>
            <a:lvl4pPr>
              <a:buClr>
                <a:srgbClr val="64CC39"/>
              </a:buClr>
              <a:defRPr/>
            </a:lvl4pPr>
            <a:lvl5pPr>
              <a:buClr>
                <a:srgbClr val="64CC3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4CC39"/>
                </a:solidFill>
              </a:defRPr>
            </a:lvl1pPr>
          </a:lstStyle>
          <a:p>
            <a:fld id="{92981D8B-0FE8-448D-BEF5-2F33EAE15562}" type="datetime1">
              <a:rPr lang="en-US" smtClean="0"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More Accurate Peak Assignments Using Regional DTA</a:t>
            </a:r>
            <a:endParaRPr lang="en-US" dirty="0">
              <a:solidFill>
                <a:srgbClr val="64CC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AFA3-9EE0-4F95-B5BB-F2290B2ECA6A}" type="datetime1">
              <a:rPr lang="en-US" smtClean="0"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More Accurate Peak Assignments Using Regional DTA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D75C-99A4-4EA6-BCA3-79FCEB703226}" type="datetime1">
              <a:rPr lang="en-US" smtClean="0"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More Accurate Peak Assignments Using Regional DTA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64CC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>
            <a:lvl1pPr>
              <a:buClr>
                <a:srgbClr val="64CC39"/>
              </a:buClr>
              <a:defRPr/>
            </a:lvl1pPr>
            <a:lvl2pPr>
              <a:buClr>
                <a:srgbClr val="64CC39"/>
              </a:buClr>
              <a:defRPr/>
            </a:lvl2pPr>
            <a:lvl3pPr>
              <a:buClr>
                <a:srgbClr val="64CC39"/>
              </a:buClr>
              <a:defRPr/>
            </a:lvl3pPr>
            <a:lvl4pPr>
              <a:buClr>
                <a:srgbClr val="64CC39"/>
              </a:buClr>
              <a:defRPr/>
            </a:lvl4pPr>
            <a:lvl5pPr>
              <a:buClr>
                <a:srgbClr val="64CC3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64CC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>
            <a:lvl1pPr>
              <a:buClr>
                <a:srgbClr val="64CC39"/>
              </a:buClr>
              <a:defRPr/>
            </a:lvl1pPr>
            <a:lvl2pPr>
              <a:buClr>
                <a:srgbClr val="64CC39"/>
              </a:buClr>
              <a:defRPr/>
            </a:lvl2pPr>
            <a:lvl3pPr>
              <a:buClr>
                <a:srgbClr val="64CC39"/>
              </a:buClr>
              <a:defRPr/>
            </a:lvl3pPr>
            <a:lvl4pPr>
              <a:buClr>
                <a:srgbClr val="64CC39"/>
              </a:buClr>
              <a:defRPr/>
            </a:lvl4pPr>
            <a:lvl5pPr>
              <a:buClr>
                <a:srgbClr val="64CC3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4CC39"/>
                </a:solidFill>
              </a:defRPr>
            </a:lvl1pPr>
          </a:lstStyle>
          <a:p>
            <a:fld id="{18ADBB67-B704-4C42-97F8-4E933788865F}" type="datetime1">
              <a:rPr lang="en-US" smtClean="0"/>
              <a:t>6/2/2019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More Accurate Peak Assignments Using Regional DTA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D268-468E-41F8-B24E-161121FC4D5F}" type="datetime1">
              <a:rPr lang="en-US" smtClean="0"/>
              <a:t>6/2/2019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More Accurate Peak Assignments Using Regional DTA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0E5F-BFD4-48C8-B042-48D5ABF2F285}" type="datetime1">
              <a:rPr lang="en-US" smtClean="0"/>
              <a:t>6/2/2019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More Accurate Peak Assignments Using Regional DTA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C686-CD34-4006-863A-D9333DD21565}" type="datetime1">
              <a:rPr lang="en-US" smtClean="0"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More Accurate Peak Assignments Using Regional DTA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BDCF-DCAA-483D-A007-F20F0A8EC2CD}" type="datetime1">
              <a:rPr lang="en-US" smtClean="0"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More Accurate Peak Assignments Using Regional DTA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ED99C40-B16E-4C7B-93A5-C7A05FE40794}" type="datetime1">
              <a:rPr lang="en-US" smtClean="0"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More Accurate Peak Assignments Using Regional DTA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64C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367492"/>
          </a:xfrm>
        </p:spPr>
        <p:txBody>
          <a:bodyPr/>
          <a:lstStyle/>
          <a:p>
            <a:r>
              <a:rPr lang="en-US" sz="4000" dirty="0"/>
              <a:t>Regional Dynamic Traffic Assignment with Feedback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Norm Marshall, President</a:t>
            </a:r>
          </a:p>
          <a:p>
            <a:r>
              <a:rPr lang="en-US" dirty="0"/>
              <a:t>Smart Mobility Inc.</a:t>
            </a:r>
          </a:p>
          <a:p>
            <a:r>
              <a:rPr lang="en-US" cap="none" dirty="0"/>
              <a:t>nmarshall@smartmobility.com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575" y="4688393"/>
            <a:ext cx="2286000" cy="1428750"/>
          </a:xfrm>
          <a:prstGeom prst="rect">
            <a:avLst/>
          </a:prstGeom>
          <a:ln>
            <a:solidFill>
              <a:srgbClr val="64CC39"/>
            </a:solidFill>
          </a:ln>
        </p:spPr>
      </p:pic>
    </p:spTree>
    <p:extLst>
      <p:ext uri="{BB962C8B-B14F-4D97-AF65-F5344CB8AC3E}">
        <p14:creationId xmlns:p14="http://schemas.microsoft.com/office/powerpoint/2010/main" val="995365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8ED7-841B-4639-93EA-2E489F13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Regional DTA with Feedback Practical Today?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59EF9A-815A-4F1B-B308-EB79DA196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Implementation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7D400-ECAC-4F9B-8339-4B7339343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r>
              <a:rPr lang="en-US" dirty="0"/>
              <a:t>I am developing and distributing open source Java programs to aid integration with commercial travel demand modeling software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B55C25-FAA7-4C06-A27E-0028F59C037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55148235"/>
              </p:ext>
            </p:extLst>
          </p:nvPr>
        </p:nvGraphicFramePr>
        <p:xfrm>
          <a:off x="5848710" y="2398143"/>
          <a:ext cx="5624422" cy="416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365E1-9EC7-47EB-81AF-5974730D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Regional DTA with Feedback</a:t>
            </a:r>
            <a:endParaRPr lang="en-US" dirty="0">
              <a:solidFill>
                <a:srgbClr val="64CC39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9DC1C-8701-4B20-BC51-73427CEC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2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28085"/>
            <a:ext cx="8761412" cy="3416300"/>
          </a:xfrm>
        </p:spPr>
        <p:txBody>
          <a:bodyPr>
            <a:noAutofit/>
          </a:bodyPr>
          <a:lstStyle/>
          <a:p>
            <a:r>
              <a:rPr lang="en-US" sz="2400" dirty="0"/>
              <a:t>Why replace Static Traffic Assignment (STA) with Dynamic Traffic Assignment (DTA)?</a:t>
            </a:r>
          </a:p>
          <a:p>
            <a:r>
              <a:rPr lang="en-US" sz="2400" dirty="0"/>
              <a:t>Why regional DTA?</a:t>
            </a:r>
          </a:p>
          <a:p>
            <a:r>
              <a:rPr lang="en-US" sz="2400" dirty="0"/>
              <a:t>Why regional DTA </a:t>
            </a:r>
            <a:r>
              <a:rPr lang="en-US" sz="2400"/>
              <a:t>with feedback?</a:t>
            </a:r>
            <a:endParaRPr lang="en-US" sz="2400" dirty="0"/>
          </a:p>
          <a:p>
            <a:r>
              <a:rPr lang="en-US" sz="2400" dirty="0"/>
              <a:t>Is regional DTA with feedback practical today?</a:t>
            </a:r>
          </a:p>
          <a:p>
            <a:pPr lvl="1"/>
            <a:r>
              <a:rPr lang="en-US" sz="1800" dirty="0"/>
              <a:t>DTA Software</a:t>
            </a:r>
          </a:p>
          <a:p>
            <a:pPr lvl="1"/>
            <a:r>
              <a:rPr lang="en-US" sz="1800" dirty="0"/>
              <a:t>Data</a:t>
            </a:r>
          </a:p>
          <a:p>
            <a:pPr lvl="1"/>
            <a:r>
              <a:rPr lang="en-US" sz="1800" dirty="0"/>
              <a:t>Computer hardware</a:t>
            </a:r>
          </a:p>
          <a:p>
            <a:pPr lvl="1"/>
            <a:r>
              <a:rPr lang="en-US" sz="1800" dirty="0"/>
              <a:t>Implementation aids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Regional DTA with Feedback</a:t>
            </a:r>
            <a:endParaRPr lang="en-US" dirty="0">
              <a:solidFill>
                <a:srgbClr val="64CC3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4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773A-C038-420A-9697-15D06D35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replace STA with DTA?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6D80C1-CC24-44C2-845B-DB14E3773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8823" y="2603500"/>
            <a:ext cx="4495048" cy="34163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Speed-flow data from I-405 in Orange County California</a:t>
            </a:r>
          </a:p>
          <a:p>
            <a:r>
              <a:rPr lang="en-US" dirty="0"/>
              <a:t>STA forecasts for I-405 </a:t>
            </a:r>
          </a:p>
          <a:p>
            <a:r>
              <a:rPr lang="en-US" dirty="0"/>
              <a:t>STA fails to constrain traffic to capacity</a:t>
            </a:r>
          </a:p>
          <a:p>
            <a:r>
              <a:rPr lang="en-US" dirty="0"/>
              <a:t>STA over-assigns</a:t>
            </a:r>
          </a:p>
          <a:p>
            <a:pPr lvl="1"/>
            <a:r>
              <a:rPr lang="en-US" dirty="0"/>
              <a:t>Freeways</a:t>
            </a:r>
          </a:p>
          <a:p>
            <a:pPr lvl="1"/>
            <a:r>
              <a:rPr lang="en-US" dirty="0"/>
              <a:t>Ramps</a:t>
            </a:r>
          </a:p>
          <a:p>
            <a:pPr lvl="1"/>
            <a:r>
              <a:rPr lang="en-US" dirty="0"/>
              <a:t>Upstream and downstream segments</a:t>
            </a:r>
          </a:p>
          <a:p>
            <a:r>
              <a:rPr lang="en-US" dirty="0"/>
              <a:t>Extreme case but over-capacity horizon year assignments  are very common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96EFA-43D0-4CA3-AF68-65A653CF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Regional DTA with Feedback</a:t>
            </a:r>
            <a:endParaRPr lang="en-US" dirty="0">
              <a:solidFill>
                <a:srgbClr val="64CC3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12215-E2BE-4AFF-954E-9AEFB3CE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A586B5-F9E1-4EB8-913C-3FD38EAD0E6C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8" y="2044860"/>
            <a:ext cx="5915575" cy="422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97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8ED7-841B-4639-93EA-2E489F13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Regional DTA?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59EF9A-815A-4F1B-B308-EB79DA196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not STA subarea trip tables?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7D400-ECAC-4F9B-8339-4B73393433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Not capacity constrained</a:t>
            </a:r>
          </a:p>
          <a:p>
            <a:r>
              <a:rPr lang="en-US" dirty="0"/>
              <a:t>Volumes unrealistic as inputs either to DTA or microsimulation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EE69B6-6CF3-4AD9-9292-83CEEB860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/>
              <a:t>not synthetic </a:t>
            </a:r>
            <a:r>
              <a:rPr lang="en-US" dirty="0"/>
              <a:t>subarea trip tables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8A0114-BEEF-4E00-B11D-E03618ED398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Adds cost and complications</a:t>
            </a:r>
          </a:p>
          <a:p>
            <a:r>
              <a:rPr lang="en-US" dirty="0"/>
              <a:t>No good way of transforming into future subarea trip tables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365E1-9EC7-47EB-81AF-5974730D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Regional DTA with Feedback</a:t>
            </a:r>
            <a:endParaRPr lang="en-US" dirty="0">
              <a:solidFill>
                <a:srgbClr val="64CC39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9DC1C-8701-4B20-BC51-73427CEC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0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8ED7-841B-4639-93EA-2E489F13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Regional DTA with Feedback?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59EF9A-815A-4F1B-B308-EB79DA196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7D400-ECAC-4F9B-8339-4B73393433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Trip distribution/destination choice</a:t>
            </a:r>
            <a:r>
              <a:rPr lang="en-US" dirty="0"/>
              <a:t> - travelers decide where to go based on expected travel times – </a:t>
            </a:r>
          </a:p>
          <a:p>
            <a:r>
              <a:rPr lang="en-US" u="sng" dirty="0"/>
              <a:t>Assignment</a:t>
            </a:r>
            <a:r>
              <a:rPr lang="en-US" i="1" u="sng" dirty="0"/>
              <a:t> </a:t>
            </a:r>
            <a:r>
              <a:rPr lang="en-US" dirty="0"/>
              <a:t>- Models calculate travel times from the choices travelers made </a:t>
            </a:r>
          </a:p>
          <a:p>
            <a:r>
              <a:rPr lang="en-US" dirty="0"/>
              <a:t>Achieving consistency between these model steps requires feedback iterations </a:t>
            </a:r>
          </a:p>
          <a:p>
            <a:r>
              <a:rPr lang="en-US" dirty="0"/>
              <a:t>Feedback has been recommended practice for over 20 years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EE69B6-6CF3-4AD9-9292-83CEEB860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Why feedback with DTA times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8A0114-BEEF-4E00-B11D-E03618ED398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 travel times inaccurate</a:t>
            </a:r>
          </a:p>
          <a:p>
            <a:pPr lvl="1"/>
            <a:r>
              <a:rPr lang="en-US" sz="1700" dirty="0"/>
              <a:t>Over-assigned links</a:t>
            </a:r>
          </a:p>
          <a:p>
            <a:pPr lvl="1"/>
            <a:r>
              <a:rPr lang="en-US" sz="1700" dirty="0"/>
              <a:t>Unrealistically long times on some segments</a:t>
            </a:r>
          </a:p>
          <a:p>
            <a:pPr lvl="1"/>
            <a:r>
              <a:rPr lang="en-US" sz="1700" dirty="0"/>
              <a:t>Unrealistically short times on some segments (especially upstream of bottlenecks)</a:t>
            </a:r>
          </a:p>
          <a:p>
            <a:pPr lvl="1"/>
            <a:r>
              <a:rPr lang="en-US" sz="1700" dirty="0"/>
              <a:t>Will not constrain subarea trip tables to capacity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365E1-9EC7-47EB-81AF-5974730D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Regional DTA with Feedback</a:t>
            </a:r>
            <a:endParaRPr lang="en-US" dirty="0">
              <a:solidFill>
                <a:srgbClr val="64CC39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9DC1C-8701-4B20-BC51-73427CEC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3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8ED7-841B-4639-93EA-2E489F13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Regional DTA with Feedback Practical Today?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59EF9A-815A-4F1B-B308-EB79DA196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DTA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7D400-ECAC-4F9B-8339-4B73393433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DTALite is well suited to regional applications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D05E07F-F915-474F-A76E-5C15323DB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80111" y="2562546"/>
            <a:ext cx="4825159" cy="3457255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An open-source mesoscopic DTA simulation package …</a:t>
            </a:r>
          </a:p>
          <a:p>
            <a:r>
              <a:rPr lang="en-CA" dirty="0"/>
              <a:t>has been developed to provide … a theoretically rigorous and computationally efficient traffic network modeling tool …</a:t>
            </a:r>
          </a:p>
          <a:p>
            <a:r>
              <a:rPr lang="en-CA" dirty="0"/>
              <a:t>uses a queue-based approach (Zhou and Taylor 2014)</a:t>
            </a:r>
          </a:p>
          <a:p>
            <a:r>
              <a:rPr lang="en-CA" dirty="0" err="1"/>
              <a:t>Xuesong</a:t>
            </a:r>
            <a:r>
              <a:rPr lang="en-CA" dirty="0"/>
              <a:t> Zhou of Arizona State University enthusiastically </a:t>
            </a:r>
            <a:r>
              <a:rPr lang="en-CA"/>
              <a:t>supports these </a:t>
            </a:r>
            <a:r>
              <a:rPr lang="en-CA" dirty="0"/>
              <a:t>applications  and is working on DTALite enhancements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365E1-9EC7-47EB-81AF-5974730D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Regional DTA with Feedback</a:t>
            </a:r>
            <a:endParaRPr lang="en-US" dirty="0">
              <a:solidFill>
                <a:srgbClr val="64CC39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9DC1C-8701-4B20-BC51-73427CEC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70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8ED7-841B-4639-93EA-2E489F13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Regional DTA with Feedback Practical Today?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59EF9A-815A-4F1B-B308-EB79DA196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7D400-ECAC-4F9B-8339-4B7339343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10352684" cy="2840039"/>
          </a:xfrm>
        </p:spPr>
        <p:txBody>
          <a:bodyPr>
            <a:normAutofit/>
          </a:bodyPr>
          <a:lstStyle/>
          <a:p>
            <a:r>
              <a:rPr lang="en-US" dirty="0"/>
              <a:t>DTALite requires only the same inputs as STA</a:t>
            </a:r>
          </a:p>
          <a:p>
            <a:pPr lvl="1"/>
            <a:r>
              <a:rPr lang="en-US" dirty="0"/>
              <a:t>Lanes</a:t>
            </a:r>
          </a:p>
          <a:p>
            <a:pPr lvl="1"/>
            <a:r>
              <a:rPr lang="en-US" dirty="0"/>
              <a:t>Free-flow speed</a:t>
            </a:r>
          </a:p>
          <a:p>
            <a:pPr lvl="1"/>
            <a:r>
              <a:rPr lang="en-US" dirty="0"/>
              <a:t>Roadway class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365E1-9EC7-47EB-81AF-5974730D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Regional DTA with Feedback</a:t>
            </a:r>
            <a:endParaRPr lang="en-US" dirty="0">
              <a:solidFill>
                <a:srgbClr val="64CC39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9DC1C-8701-4B20-BC51-73427CEC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7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8ED7-841B-4639-93EA-2E489F13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Regional DTA with Feedback Practical Today?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59EF9A-815A-4F1B-B308-EB79DA196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Computer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7D400-ECAC-4F9B-8339-4B7339343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10352684" cy="28400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 to 1 million population: </a:t>
            </a:r>
          </a:p>
          <a:p>
            <a:pPr lvl="1"/>
            <a:r>
              <a:rPr lang="en-US" dirty="0"/>
              <a:t>$5,000 Windows computer with 8 cores</a:t>
            </a:r>
          </a:p>
          <a:p>
            <a:pPr lvl="1"/>
            <a:r>
              <a:rPr lang="en-US" dirty="0"/>
              <a:t>Portland Maine case study described in paper</a:t>
            </a:r>
          </a:p>
          <a:p>
            <a:r>
              <a:rPr lang="en-US" dirty="0"/>
              <a:t>More than 1 million population:</a:t>
            </a:r>
          </a:p>
          <a:p>
            <a:pPr lvl="1"/>
            <a:r>
              <a:rPr lang="en-US" dirty="0"/>
              <a:t>“You’re going to need a bigger computer” – but on the same order of magnitude as the processing power that is being applied to Activity-Based Models in larger MPOs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Hybrid DTA/STA subarea model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365E1-9EC7-47EB-81AF-5974730D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Regional DTA with Feedback</a:t>
            </a:r>
            <a:endParaRPr lang="en-US" dirty="0">
              <a:solidFill>
                <a:srgbClr val="64CC39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9DC1C-8701-4B20-BC51-73427CEC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5CADF-9D7E-4C7A-AA96-4113F6D2A977}"/>
              </a:ext>
            </a:extLst>
          </p:cNvPr>
          <p:cNvSpPr txBox="1"/>
          <p:nvPr/>
        </p:nvSpPr>
        <p:spPr>
          <a:xfrm>
            <a:off x="2458255" y="511144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44815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8ED7-841B-4639-93EA-2E489F13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Regional DTA with Feedback Practical Today?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59EF9A-815A-4F1B-B308-EB79DA196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3" y="2247563"/>
            <a:ext cx="4825157" cy="576262"/>
          </a:xfrm>
        </p:spPr>
        <p:txBody>
          <a:bodyPr/>
          <a:lstStyle/>
          <a:p>
            <a:r>
              <a:rPr lang="en-US" dirty="0"/>
              <a:t>Hybrid DTA/STA Subarea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7D400-ECAC-4F9B-8339-4B7339343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3" y="2853212"/>
            <a:ext cx="5971328" cy="34922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Loudoun County VA (purple) within greater Washington DC model</a:t>
            </a:r>
          </a:p>
          <a:p>
            <a:r>
              <a:rPr lang="en-US" dirty="0"/>
              <a:t>DTA model includes</a:t>
            </a:r>
          </a:p>
          <a:p>
            <a:pPr lvl="1"/>
            <a:r>
              <a:rPr lang="en-US" dirty="0"/>
              <a:t>All trips with origin or destination in purple area</a:t>
            </a:r>
          </a:p>
          <a:p>
            <a:pPr lvl="1"/>
            <a:r>
              <a:rPr lang="en-US" dirty="0"/>
              <a:t>All trips in other colored areas except trips internal to that color</a:t>
            </a:r>
          </a:p>
          <a:p>
            <a:r>
              <a:rPr lang="en-US" dirty="0"/>
              <a:t>STA model of region</a:t>
            </a:r>
          </a:p>
          <a:p>
            <a:r>
              <a:rPr lang="en-US" dirty="0"/>
              <a:t>Both models run in feedback iterations</a:t>
            </a:r>
          </a:p>
          <a:p>
            <a:r>
              <a:rPr lang="en-US" dirty="0"/>
              <a:t>Travel time matrix composite of DTA times in subarea and STA time outside</a:t>
            </a:r>
          </a:p>
          <a:p>
            <a:r>
              <a:rPr lang="en-US" dirty="0"/>
              <a:t>Practical on 8-core $5,000 computer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365E1-9EC7-47EB-81AF-5974730D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Regional DTA with Feedback</a:t>
            </a:r>
            <a:endParaRPr lang="en-US" dirty="0">
              <a:solidFill>
                <a:srgbClr val="64CC39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9DC1C-8701-4B20-BC51-73427CEC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2C85102-C85E-4F36-B26B-18B77CAA6732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10368" y="2323322"/>
            <a:ext cx="4497355" cy="43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22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2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55D731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55D731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10699</TotalTime>
  <Words>572</Words>
  <Application>Microsoft Office PowerPoint</Application>
  <PresentationFormat>Widescreen</PresentationFormat>
  <Paragraphs>101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 Boardroom</vt:lpstr>
      <vt:lpstr>Regional Dynamic Traffic Assignment with Feedback  </vt:lpstr>
      <vt:lpstr>Overview</vt:lpstr>
      <vt:lpstr>Why replace STA with DTA?</vt:lpstr>
      <vt:lpstr>Why Regional DTA?</vt:lpstr>
      <vt:lpstr>Why Regional DTA with Feedback?</vt:lpstr>
      <vt:lpstr>Is Regional DTA with Feedback Practical Today?</vt:lpstr>
      <vt:lpstr>Is Regional DTA with Feedback Practical Today?</vt:lpstr>
      <vt:lpstr>Is Regional DTA with Feedback Practical Today?</vt:lpstr>
      <vt:lpstr>Is Regional DTA with Feedback Practical Today?</vt:lpstr>
      <vt:lpstr>Is Regional DTA with Feedback Practical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 Marshall</dc:creator>
  <cp:lastModifiedBy>Norm Marshall</cp:lastModifiedBy>
  <cp:revision>169</cp:revision>
  <dcterms:created xsi:type="dcterms:W3CDTF">2017-04-24T19:53:13Z</dcterms:created>
  <dcterms:modified xsi:type="dcterms:W3CDTF">2019-06-02T14:57:48Z</dcterms:modified>
</cp:coreProperties>
</file>